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68" r:id="rId2"/>
    <p:sldId id="325" r:id="rId3"/>
    <p:sldId id="327" r:id="rId4"/>
    <p:sldId id="326" r:id="rId5"/>
    <p:sldId id="415" r:id="rId6"/>
    <p:sldId id="342" r:id="rId7"/>
    <p:sldId id="416" r:id="rId8"/>
    <p:sldId id="394" r:id="rId9"/>
    <p:sldId id="406" r:id="rId10"/>
    <p:sldId id="395" r:id="rId11"/>
    <p:sldId id="380" r:id="rId12"/>
    <p:sldId id="381" r:id="rId13"/>
    <p:sldId id="382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44" r:id="rId22"/>
    <p:sldId id="345" r:id="rId23"/>
    <p:sldId id="346" r:id="rId24"/>
    <p:sldId id="347" r:id="rId25"/>
    <p:sldId id="417" r:id="rId26"/>
    <p:sldId id="396" r:id="rId27"/>
    <p:sldId id="397" r:id="rId28"/>
    <p:sldId id="398" r:id="rId29"/>
    <p:sldId id="399" r:id="rId30"/>
    <p:sldId id="404" r:id="rId31"/>
    <p:sldId id="405" r:id="rId32"/>
    <p:sldId id="400" r:id="rId33"/>
    <p:sldId id="401" r:id="rId34"/>
    <p:sldId id="402" r:id="rId35"/>
    <p:sldId id="403" r:id="rId36"/>
    <p:sldId id="348" r:id="rId37"/>
    <p:sldId id="349" r:id="rId38"/>
    <p:sldId id="350" r:id="rId39"/>
    <p:sldId id="351" r:id="rId40"/>
    <p:sldId id="353" r:id="rId41"/>
    <p:sldId id="354" r:id="rId42"/>
    <p:sldId id="355" r:id="rId43"/>
    <p:sldId id="356" r:id="rId44"/>
    <p:sldId id="407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6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4/2/16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4/2/16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www.wto.org</a:t>
            </a:r>
            <a:r>
              <a:rPr lang="en-US" dirty="0" smtClean="0"/>
              <a:t>/</a:t>
            </a:r>
            <a:r>
              <a:rPr lang="en-US" dirty="0" err="1" smtClean="0"/>
              <a:t>english</a:t>
            </a:r>
            <a:r>
              <a:rPr lang="en-US" dirty="0" smtClean="0"/>
              <a:t>/</a:t>
            </a:r>
            <a:r>
              <a:rPr lang="en-US" dirty="0" err="1" smtClean="0"/>
              <a:t>tratop_e</a:t>
            </a:r>
            <a:r>
              <a:rPr lang="en-US" dirty="0" smtClean="0"/>
              <a:t>/</a:t>
            </a:r>
            <a:r>
              <a:rPr lang="en-US" dirty="0" err="1" smtClean="0"/>
              <a:t>region_e</a:t>
            </a:r>
            <a:r>
              <a:rPr lang="en-US" dirty="0" smtClean="0"/>
              <a:t>/</a:t>
            </a:r>
            <a:r>
              <a:rPr lang="en-US" dirty="0" err="1" smtClean="0"/>
              <a:t>regfac_e.htm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6705600" cy="1754327"/>
          </a:xfrm>
        </p:spPr>
        <p:txBody>
          <a:bodyPr/>
          <a:lstStyle/>
          <a:p>
            <a:pPr algn="ctr"/>
            <a:r>
              <a:rPr lang="en-US" sz="3600" dirty="0"/>
              <a:t>The Topography of the </a:t>
            </a:r>
            <a:r>
              <a:rPr lang="en-US" sz="3600" dirty="0" smtClean="0"/>
              <a:t>New Landscape </a:t>
            </a:r>
            <a:r>
              <a:rPr lang="en-US" sz="3600" dirty="0"/>
              <a:t>of </a:t>
            </a:r>
            <a:r>
              <a:rPr lang="en-US" sz="3600" dirty="0" smtClean="0"/>
              <a:t>International Trade </a:t>
            </a:r>
            <a:r>
              <a:rPr lang="en-US" sz="3600" dirty="0"/>
              <a:t>Negotiations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128075"/>
            <a:ext cx="6705600" cy="1175706"/>
          </a:xfrm>
        </p:spPr>
        <p:txBody>
          <a:bodyPr/>
          <a:lstStyle/>
          <a:p>
            <a:pPr algn="ctr"/>
            <a:r>
              <a:rPr lang="en-US" dirty="0" smtClean="0"/>
              <a:t>Alan V. Deardorff</a:t>
            </a:r>
          </a:p>
          <a:p>
            <a:pPr algn="ctr"/>
            <a:r>
              <a:rPr lang="en-US" dirty="0" smtClean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71078" y="4528966"/>
            <a:ext cx="67056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 smtClean="0"/>
              <a:t>Presidential Address</a:t>
            </a:r>
          </a:p>
          <a:p>
            <a:pPr algn="ctr"/>
            <a:r>
              <a:rPr lang="en-US" sz="2400" i="0" dirty="0" smtClean="0"/>
              <a:t>Midwest Economics Association</a:t>
            </a:r>
          </a:p>
          <a:p>
            <a:pPr algn="ctr"/>
            <a:r>
              <a:rPr lang="en-US" sz="2400" i="0" dirty="0" smtClean="0"/>
              <a:t>April 2, 2016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991325"/>
              </p:ext>
            </p:extLst>
          </p:nvPr>
        </p:nvGraphicFramePr>
        <p:xfrm>
          <a:off x="1447800" y="2057400"/>
          <a:ext cx="7239000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US FTAs:</a:t>
                      </a:r>
                      <a:r>
                        <a:rPr lang="en-US" sz="2800" baseline="0" dirty="0" smtClean="0"/>
                        <a:t>  In Process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TPP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smtClean="0"/>
                        <a:t>with 11 countries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TTIP with EU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78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TAs 199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199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or CUs 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+TT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3970318"/>
          </a:xfrm>
        </p:spPr>
        <p:txBody>
          <a:bodyPr/>
          <a:lstStyle/>
          <a:p>
            <a:r>
              <a:rPr lang="en-US" dirty="0" smtClean="0"/>
              <a:t>1945-1994</a:t>
            </a:r>
          </a:p>
          <a:p>
            <a:pPr lvl="1"/>
            <a:r>
              <a:rPr lang="en-US" dirty="0" smtClean="0"/>
              <a:t>Under GATT, 8 Rounds of Multilateral Trade Negotiations</a:t>
            </a:r>
          </a:p>
          <a:p>
            <a:pPr lvl="2"/>
            <a:r>
              <a:rPr lang="en-US" dirty="0" smtClean="0"/>
              <a:t>Reduced tariffs to about 1/10 what they were before</a:t>
            </a:r>
          </a:p>
          <a:p>
            <a:pPr lvl="2"/>
            <a:r>
              <a:rPr lang="en-US" dirty="0" smtClean="0"/>
              <a:t>On MFN (Most Favored Nation) basis</a:t>
            </a:r>
          </a:p>
          <a:p>
            <a:pPr lvl="2"/>
            <a:r>
              <a:rPr lang="en-US" dirty="0" smtClean="0"/>
              <a:t>Among all GATT Signatories</a:t>
            </a:r>
          </a:p>
          <a:p>
            <a:pPr lvl="3"/>
            <a:r>
              <a:rPr lang="en-US" dirty="0" smtClean="0"/>
              <a:t>15 countries in 1945</a:t>
            </a:r>
          </a:p>
          <a:p>
            <a:pPr lvl="3"/>
            <a:r>
              <a:rPr lang="en-US" dirty="0" smtClean="0"/>
              <a:t>128 countries in 1994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+TTIP+RC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54055"/>
            <a:ext cx="7239000" cy="4955202"/>
          </a:xfrm>
        </p:spPr>
        <p:txBody>
          <a:bodyPr/>
          <a:lstStyle/>
          <a:p>
            <a:r>
              <a:rPr lang="en-US" sz="2800" dirty="0" smtClean="0"/>
              <a:t>Mega-FTAs of the Past</a:t>
            </a:r>
          </a:p>
          <a:p>
            <a:pPr lvl="1"/>
            <a:r>
              <a:rPr lang="en-US" sz="2400" dirty="0" smtClean="0"/>
              <a:t>European Union  (grew from 6 to 28 countries) – Customs Union</a:t>
            </a:r>
          </a:p>
          <a:p>
            <a:pPr lvl="1"/>
            <a:r>
              <a:rPr lang="en-US" sz="2400" dirty="0" smtClean="0"/>
              <a:t>MERCOSUR (Grew from 4 to 6 South American countries)</a:t>
            </a:r>
          </a:p>
          <a:p>
            <a:pPr lvl="1"/>
            <a:r>
              <a:rPr lang="en-US" sz="2400" dirty="0" smtClean="0"/>
              <a:t>ASEAN FTA (10 countries)</a:t>
            </a:r>
          </a:p>
          <a:p>
            <a:pPr lvl="1"/>
            <a:r>
              <a:rPr lang="en-US" sz="2400" dirty="0"/>
              <a:t>4</a:t>
            </a:r>
            <a:r>
              <a:rPr lang="en-US" sz="2400" dirty="0" smtClean="0"/>
              <a:t> in Africa</a:t>
            </a:r>
          </a:p>
          <a:p>
            <a:pPr lvl="2"/>
            <a:r>
              <a:rPr lang="en-US" sz="2000" dirty="0" smtClean="0"/>
              <a:t>EAC (5 countries)</a:t>
            </a:r>
          </a:p>
          <a:p>
            <a:pPr lvl="2"/>
            <a:r>
              <a:rPr lang="en-US" sz="2000" dirty="0" smtClean="0"/>
              <a:t>ECOWAS (15 countries)</a:t>
            </a:r>
          </a:p>
          <a:p>
            <a:pPr lvl="2"/>
            <a:r>
              <a:rPr lang="en-US" sz="2000" dirty="0" smtClean="0"/>
              <a:t>COMESA (19 countries)</a:t>
            </a:r>
          </a:p>
          <a:p>
            <a:pPr lvl="2"/>
            <a:r>
              <a:rPr lang="en-US" sz="2000" dirty="0" smtClean="0"/>
              <a:t>SADC (15 countries)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“Mega-FTAs”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7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669244"/>
          </a:xfrm>
        </p:spPr>
        <p:txBody>
          <a:bodyPr/>
          <a:lstStyle/>
          <a:p>
            <a:r>
              <a:rPr lang="en-US" dirty="0" smtClean="0"/>
              <a:t>TPP:  Trans-Pacific Partnership</a:t>
            </a:r>
          </a:p>
          <a:p>
            <a:pPr lvl="1"/>
            <a:r>
              <a:rPr lang="en-US" dirty="0" smtClean="0"/>
              <a:t>Negotiations </a:t>
            </a:r>
          </a:p>
          <a:p>
            <a:pPr lvl="2"/>
            <a:r>
              <a:rPr lang="en-US" dirty="0" smtClean="0"/>
              <a:t>Launched 2008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ompleted Oct 5, 2015</a:t>
            </a:r>
          </a:p>
          <a:p>
            <a:pPr lvl="1"/>
            <a:r>
              <a:rPr lang="en-US" dirty="0" smtClean="0"/>
              <a:t>Includes 12 countries (US, Japan, …)</a:t>
            </a:r>
            <a:endParaRPr lang="en-US" dirty="0"/>
          </a:p>
          <a:p>
            <a:pPr lvl="1"/>
            <a:r>
              <a:rPr lang="en-US" dirty="0" smtClean="0"/>
              <a:t>Yet to be ratified</a:t>
            </a:r>
          </a:p>
          <a:p>
            <a:pPr lvl="1"/>
            <a:r>
              <a:rPr lang="en-US" dirty="0" smtClean="0"/>
              <a:t>Intended to be open to additional countries</a:t>
            </a:r>
          </a:p>
          <a:p>
            <a:pPr lvl="2"/>
            <a:r>
              <a:rPr lang="en-US" dirty="0" smtClean="0"/>
              <a:t>Indonesia</a:t>
            </a:r>
          </a:p>
          <a:p>
            <a:pPr lvl="2"/>
            <a:r>
              <a:rPr lang="en-US" dirty="0" smtClean="0"/>
              <a:t>S. Korea</a:t>
            </a:r>
            <a:endParaRPr lang="en-US" dirty="0"/>
          </a:p>
          <a:p>
            <a:pPr lvl="2"/>
            <a:r>
              <a:rPr lang="en-US" dirty="0" smtClean="0"/>
              <a:t>Philippines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Today:  </a:t>
            </a:r>
            <a:r>
              <a:rPr lang="en-US" dirty="0" smtClean="0"/>
              <a:t>New “</a:t>
            </a:r>
            <a:r>
              <a:rPr lang="en-US" dirty="0"/>
              <a:t>Mega-FTAs”</a:t>
            </a:r>
          </a:p>
        </p:txBody>
      </p:sp>
    </p:spTree>
    <p:extLst>
      <p:ext uri="{BB962C8B-B14F-4D97-AF65-F5344CB8AC3E}">
        <p14:creationId xmlns:p14="http://schemas.microsoft.com/office/powerpoint/2010/main" val="99674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275290"/>
          </a:xfrm>
        </p:spPr>
        <p:txBody>
          <a:bodyPr/>
          <a:lstStyle/>
          <a:p>
            <a:r>
              <a:rPr lang="en-US" dirty="0" smtClean="0"/>
              <a:t>RCEP:  Regional Comprehensive Economic Partnership</a:t>
            </a:r>
          </a:p>
          <a:p>
            <a:pPr lvl="1"/>
            <a:r>
              <a:rPr lang="en-US" dirty="0" smtClean="0"/>
              <a:t>Negotiations launched 2012</a:t>
            </a:r>
          </a:p>
          <a:p>
            <a:pPr lvl="1"/>
            <a:r>
              <a:rPr lang="en-US" dirty="0" smtClean="0"/>
              <a:t>10-member ASEAN, plus 6 countries with which ASEAN has FTAs:  </a:t>
            </a:r>
          </a:p>
          <a:p>
            <a:pPr lvl="2"/>
            <a:r>
              <a:rPr lang="en-US" dirty="0" smtClean="0"/>
              <a:t>Australia</a:t>
            </a:r>
          </a:p>
          <a:p>
            <a:pPr lvl="2"/>
            <a:r>
              <a:rPr lang="en-US" dirty="0" smtClean="0"/>
              <a:t>China</a:t>
            </a:r>
          </a:p>
          <a:p>
            <a:pPr lvl="2"/>
            <a:r>
              <a:rPr lang="en-US" dirty="0" smtClean="0"/>
              <a:t>India</a:t>
            </a:r>
          </a:p>
          <a:p>
            <a:pPr lvl="2"/>
            <a:r>
              <a:rPr lang="en-US" dirty="0" smtClean="0"/>
              <a:t>Japan </a:t>
            </a:r>
          </a:p>
          <a:p>
            <a:pPr lvl="2"/>
            <a:r>
              <a:rPr lang="en-US" dirty="0" smtClean="0"/>
              <a:t>S. Korea</a:t>
            </a:r>
          </a:p>
          <a:p>
            <a:pPr lvl="2"/>
            <a:r>
              <a:rPr lang="en-US" dirty="0" smtClean="0"/>
              <a:t>New Zealand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07548" y="4303408"/>
            <a:ext cx="1473200" cy="5757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7800" y="685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smtClean="0"/>
              <a:t>Today:  New “Mega-FTAs”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997744"/>
          </a:xfrm>
        </p:spPr>
        <p:txBody>
          <a:bodyPr/>
          <a:lstStyle/>
          <a:p>
            <a:r>
              <a:rPr lang="en-US" dirty="0" smtClean="0"/>
              <a:t>TTIP:  Trans-Atlantic Trade and Investment Partnership </a:t>
            </a:r>
          </a:p>
          <a:p>
            <a:pPr lvl="1"/>
            <a:r>
              <a:rPr lang="en-US" dirty="0"/>
              <a:t>Negotiations launched </a:t>
            </a:r>
            <a:r>
              <a:rPr lang="en-US" dirty="0" smtClean="0"/>
              <a:t>2013</a:t>
            </a:r>
            <a:endParaRPr lang="en-US" dirty="0"/>
          </a:p>
          <a:p>
            <a:pPr lvl="1"/>
            <a:r>
              <a:rPr lang="en-US" dirty="0" smtClean="0"/>
              <a:t>Includes </a:t>
            </a:r>
          </a:p>
          <a:p>
            <a:pPr lvl="2"/>
            <a:r>
              <a:rPr lang="en-US" dirty="0" smtClean="0"/>
              <a:t>US</a:t>
            </a:r>
          </a:p>
          <a:p>
            <a:pPr lvl="2"/>
            <a:r>
              <a:rPr lang="en-US" dirty="0" smtClean="0"/>
              <a:t>28-member EU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Today:  </a:t>
            </a:r>
            <a:r>
              <a:rPr lang="en-US" dirty="0" smtClean="0"/>
              <a:t>New “</a:t>
            </a:r>
            <a:r>
              <a:rPr lang="en-US" dirty="0"/>
              <a:t>Mega-FTAs”</a:t>
            </a:r>
          </a:p>
        </p:txBody>
      </p:sp>
    </p:spTree>
    <p:extLst>
      <p:ext uri="{BB962C8B-B14F-4D97-AF65-F5344CB8AC3E}">
        <p14:creationId xmlns:p14="http://schemas.microsoft.com/office/powerpoint/2010/main" val="224537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265783"/>
          </a:xfrm>
        </p:spPr>
        <p:txBody>
          <a:bodyPr/>
          <a:lstStyle/>
          <a:p>
            <a:r>
              <a:rPr lang="en-US" dirty="0" smtClean="0"/>
              <a:t>Tripartite Free Trade Area</a:t>
            </a:r>
          </a:p>
          <a:p>
            <a:pPr lvl="1"/>
            <a:r>
              <a:rPr lang="en-US" dirty="0" smtClean="0"/>
              <a:t>Launched June 10, 2015</a:t>
            </a:r>
          </a:p>
          <a:p>
            <a:pPr lvl="1"/>
            <a:r>
              <a:rPr lang="en-US" dirty="0" smtClean="0"/>
              <a:t>Will combine 3 of the 4 mega-FTAs in Africa:</a:t>
            </a:r>
          </a:p>
          <a:p>
            <a:pPr lvl="2"/>
            <a:r>
              <a:rPr lang="en-US" dirty="0"/>
              <a:t>EAC (5 countries)</a:t>
            </a:r>
          </a:p>
          <a:p>
            <a:pPr lvl="2"/>
            <a:r>
              <a:rPr lang="en-US" dirty="0" smtClean="0"/>
              <a:t>COMESA </a:t>
            </a:r>
            <a:r>
              <a:rPr lang="en-US" dirty="0"/>
              <a:t>(19 countries)</a:t>
            </a:r>
          </a:p>
          <a:p>
            <a:pPr lvl="2"/>
            <a:r>
              <a:rPr lang="en-US" dirty="0"/>
              <a:t>SADC (15 countries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Total 27 countries (due to overlap)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Today:  </a:t>
            </a:r>
            <a:r>
              <a:rPr lang="en-US" dirty="0" smtClean="0"/>
              <a:t>New “</a:t>
            </a:r>
            <a:r>
              <a:rPr lang="en-US" dirty="0"/>
              <a:t>Mega-FTAs”</a:t>
            </a:r>
          </a:p>
        </p:txBody>
      </p:sp>
    </p:spTree>
    <p:extLst>
      <p:ext uri="{BB962C8B-B14F-4D97-AF65-F5344CB8AC3E}">
        <p14:creationId xmlns:p14="http://schemas.microsoft.com/office/powerpoint/2010/main" val="90020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More on TPP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42900"/>
            <a:ext cx="9144000" cy="616998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825448">
            <a:off x="2523065" y="1278466"/>
            <a:ext cx="1473200" cy="575734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244746">
            <a:off x="1871133" y="1964265"/>
            <a:ext cx="1473200" cy="5757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486207">
            <a:off x="482600" y="1591734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X?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8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 Is the TPP?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Main Features of TPP (only a few of 30 chapters):</a:t>
            </a:r>
          </a:p>
          <a:p>
            <a:pPr lvl="1"/>
            <a:r>
              <a:rPr lang="en-US" dirty="0" smtClean="0"/>
              <a:t>Trade in goods:  Reduce/remove tariffs &amp; NTBs</a:t>
            </a:r>
          </a:p>
          <a:p>
            <a:pPr lvl="1"/>
            <a:r>
              <a:rPr lang="en-US" dirty="0" smtClean="0"/>
              <a:t>Trade in services:  Reduce/remove barriers</a:t>
            </a:r>
          </a:p>
          <a:p>
            <a:pPr lvl="1"/>
            <a:r>
              <a:rPr lang="en-US" dirty="0" smtClean="0"/>
              <a:t>Digital trade:  Facilitate data flows and E-commerce</a:t>
            </a:r>
          </a:p>
          <a:p>
            <a:pPr lvl="1"/>
            <a:r>
              <a:rPr lang="en-US" dirty="0" smtClean="0"/>
              <a:t>Investment:  Investor/State Dispute Resolution</a:t>
            </a:r>
          </a:p>
          <a:p>
            <a:pPr lvl="1"/>
            <a:r>
              <a:rPr lang="en-US" dirty="0" smtClean="0"/>
              <a:t>Intellectual Property:   Expanded patents, etc.</a:t>
            </a:r>
          </a:p>
          <a:p>
            <a:pPr lvl="1"/>
            <a:r>
              <a:rPr lang="en-US" dirty="0"/>
              <a:t>Labor:  Enforcement of </a:t>
            </a:r>
            <a:r>
              <a:rPr lang="en-US" dirty="0" smtClean="0"/>
              <a:t>standards</a:t>
            </a:r>
            <a:endParaRPr lang="en-US" dirty="0"/>
          </a:p>
          <a:p>
            <a:pPr lvl="1"/>
            <a:r>
              <a:rPr lang="en-US" dirty="0"/>
              <a:t>Environment:  Enforcement of standards</a:t>
            </a:r>
          </a:p>
          <a:p>
            <a:pPr lvl="1"/>
            <a:r>
              <a:rPr lang="en-US" dirty="0" smtClean="0"/>
              <a:t>State-Owned Firms:  Competitive neutrality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Tariffs</a:t>
            </a:r>
          </a:p>
          <a:p>
            <a:pPr lvl="1"/>
            <a:r>
              <a:rPr lang="en-US" dirty="0" smtClean="0"/>
              <a:t>Cars and trucks: US tariffs removed</a:t>
            </a:r>
          </a:p>
          <a:p>
            <a:pPr lvl="2"/>
            <a:r>
              <a:rPr lang="en-US" dirty="0"/>
              <a:t>Cars:  2.5%, removal phased in over 25 years.</a:t>
            </a:r>
          </a:p>
          <a:p>
            <a:pPr lvl="2"/>
            <a:r>
              <a:rPr lang="en-US" dirty="0"/>
              <a:t>Trucks:  25%, removal phased in over 30 Years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Schedules and rates differ by exporting country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6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3293209"/>
          </a:xfrm>
        </p:spPr>
        <p:txBody>
          <a:bodyPr/>
          <a:lstStyle/>
          <a:p>
            <a:r>
              <a:rPr lang="en-US" dirty="0" smtClean="0"/>
              <a:t>1945-1994</a:t>
            </a:r>
          </a:p>
          <a:p>
            <a:pPr lvl="1"/>
            <a:r>
              <a:rPr lang="en-US" dirty="0" smtClean="0"/>
              <a:t>Culminated in the 1995 creation of the World Trade Organization, which included</a:t>
            </a:r>
          </a:p>
          <a:p>
            <a:pPr lvl="2"/>
            <a:r>
              <a:rPr lang="en-US" dirty="0" smtClean="0"/>
              <a:t>GATT</a:t>
            </a:r>
          </a:p>
          <a:p>
            <a:pPr lvl="2"/>
            <a:r>
              <a:rPr lang="en-US" dirty="0" smtClean="0"/>
              <a:t>GATS</a:t>
            </a:r>
          </a:p>
          <a:p>
            <a:pPr lvl="2"/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7800" y="685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smtClean="0"/>
              <a:t>How Trade Negotiations Have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36"/>
            <a:ext cx="9144000" cy="3678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4085613"/>
            <a:ext cx="9144000" cy="1125957"/>
            <a:chOff x="0" y="5009314"/>
            <a:chExt cx="9144000" cy="11259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08440"/>
              <a:ext cx="9144000" cy="7268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09314"/>
              <a:ext cx="9144000" cy="4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70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34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52" y="5330913"/>
            <a:ext cx="2069847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Bovine Meat Cuts (i.e., Beef)</a:t>
            </a:r>
            <a:endParaRPr lang="en-US" sz="2400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H="1">
            <a:off x="400873" y="4953002"/>
            <a:ext cx="390272" cy="608745"/>
          </a:xfrm>
          <a:prstGeom prst="curvedConnector4">
            <a:avLst>
              <a:gd name="adj1" fmla="val -58575"/>
              <a:gd name="adj2" fmla="val 6896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3514" y="5619182"/>
            <a:ext cx="32516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US21:  No higher that Peru FTA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14900" y="5041869"/>
            <a:ext cx="1269866" cy="5773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969" y="460301"/>
            <a:ext cx="236809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EIF:  Entry In Force (duty-free from start)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47579" y="1096895"/>
            <a:ext cx="692655" cy="1289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5171" y="5983264"/>
            <a:ext cx="240657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US13:  Base rate until 2022; duty-free in 2022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866820" y="5003382"/>
            <a:ext cx="711894" cy="962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086" y="3327623"/>
            <a:ext cx="3251628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B10:  Eliminated in 10 annual stages, duty-free in year 10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5914900" y="3973954"/>
            <a:ext cx="2050626" cy="5675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79967" y="1517158"/>
            <a:ext cx="3251628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B5:  </a:t>
            </a:r>
            <a:r>
              <a:rPr lang="en-US" dirty="0" smtClean="0"/>
              <a:t>Eliminated in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annual stages, duty-free in year </a:t>
            </a:r>
            <a:r>
              <a:rPr lang="en-US" dirty="0"/>
              <a:t>5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6105781" y="2163489"/>
            <a:ext cx="2050626" cy="5675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8" grpId="0" animBg="1"/>
      <p:bldP spid="23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/>
              <a:t>ISDS:  </a:t>
            </a:r>
            <a:r>
              <a:rPr lang="en-US" dirty="0" smtClean="0"/>
              <a:t>Investor</a:t>
            </a:r>
            <a:r>
              <a:rPr lang="en-US" dirty="0"/>
              <a:t>/State Dispute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Controversial</a:t>
            </a:r>
          </a:p>
          <a:p>
            <a:pPr lvl="1"/>
            <a:r>
              <a:rPr lang="en-US" dirty="0" smtClean="0"/>
              <a:t>Does not apply to tobacco industry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3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Biologic Drugs </a:t>
            </a:r>
          </a:p>
          <a:p>
            <a:pPr marL="914400" lvl="2" indent="0">
              <a:buNone/>
            </a:pPr>
            <a:r>
              <a:rPr lang="en-US" dirty="0"/>
              <a:t>(advanced medicines made from living organisms)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issue:  </a:t>
            </a:r>
            <a:r>
              <a:rPr lang="en-US" sz="2800" dirty="0" smtClean="0"/>
              <a:t>Time </a:t>
            </a:r>
            <a:r>
              <a:rPr lang="en-US" sz="2800" dirty="0"/>
              <a:t>period of permitted data </a:t>
            </a:r>
            <a:r>
              <a:rPr lang="en-US" sz="2800" dirty="0" smtClean="0"/>
              <a:t>exclusivity</a:t>
            </a:r>
            <a:endParaRPr lang="en-US" sz="2800" dirty="0"/>
          </a:p>
          <a:p>
            <a:pPr lvl="1"/>
            <a:r>
              <a:rPr lang="en-US" dirty="0"/>
              <a:t>US wanted 12 years of protection, as contained in the </a:t>
            </a:r>
            <a:r>
              <a:rPr lang="en-US" dirty="0" smtClean="0"/>
              <a:t>Obama Care.  </a:t>
            </a:r>
            <a:endParaRPr lang="en-US" dirty="0"/>
          </a:p>
          <a:p>
            <a:pPr lvl="1"/>
            <a:r>
              <a:rPr lang="en-US" dirty="0"/>
              <a:t>Australia and others wanted much shorter protection, 5 or 6 </a:t>
            </a:r>
            <a:r>
              <a:rPr lang="en-US" dirty="0" smtClean="0"/>
              <a:t>years.</a:t>
            </a:r>
          </a:p>
          <a:p>
            <a:pPr lvl="1"/>
            <a:r>
              <a:rPr lang="en-US" dirty="0"/>
              <a:t>Compromise:  US </a:t>
            </a:r>
            <a:r>
              <a:rPr lang="en-US" dirty="0" smtClean="0"/>
              <a:t>keeps 12</a:t>
            </a:r>
            <a:r>
              <a:rPr lang="en-US" dirty="0"/>
              <a:t>-</a:t>
            </a:r>
            <a:r>
              <a:rPr lang="en-US" dirty="0" smtClean="0"/>
              <a:t>years; others </a:t>
            </a:r>
            <a:r>
              <a:rPr lang="en-US" dirty="0"/>
              <a:t>will not.  5 years protection will be an increase for some countries.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Japanese Agriculture:  </a:t>
            </a:r>
            <a:endParaRPr lang="en-US" dirty="0"/>
          </a:p>
          <a:p>
            <a:pPr lvl="1"/>
            <a:r>
              <a:rPr lang="en-US" dirty="0"/>
              <a:t>Japan will lower its tariff on beef from over </a:t>
            </a:r>
            <a:r>
              <a:rPr lang="en-US" dirty="0">
                <a:solidFill>
                  <a:srgbClr val="FF0000"/>
                </a:solidFill>
              </a:rPr>
              <a:t>38.5% to 9% </a:t>
            </a:r>
            <a:r>
              <a:rPr lang="en-US" dirty="0"/>
              <a:t>over 16 years</a:t>
            </a:r>
          </a:p>
          <a:p>
            <a:pPr lvl="1"/>
            <a:r>
              <a:rPr lang="en-US" dirty="0"/>
              <a:t>Pork tariff will fall from </a:t>
            </a:r>
            <a:r>
              <a:rPr lang="en-US" dirty="0">
                <a:solidFill>
                  <a:srgbClr val="FF0000"/>
                </a:solidFill>
              </a:rPr>
              <a:t>4.3% to 2.2%</a:t>
            </a:r>
            <a:r>
              <a:rPr lang="en-US" dirty="0"/>
              <a:t>, but will also lower minimum import price from ¥482/kg to ¥125, and later to ¥50.</a:t>
            </a:r>
          </a:p>
          <a:p>
            <a:pPr lvl="1"/>
            <a:r>
              <a:rPr lang="en-US" dirty="0" smtClean="0"/>
              <a:t>Rice (</a:t>
            </a:r>
            <a:r>
              <a:rPr lang="en-US" dirty="0" smtClean="0">
                <a:solidFill>
                  <a:srgbClr val="FF0000"/>
                </a:solidFill>
              </a:rPr>
              <a:t>no cut in tariff</a:t>
            </a:r>
            <a:r>
              <a:rPr lang="en-US" dirty="0" smtClean="0"/>
              <a:t>):  </a:t>
            </a:r>
            <a:r>
              <a:rPr lang="en-US" dirty="0"/>
              <a:t>New duty-free quota of 50,000 tons, rising to 75,000 tons in year 13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1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Exchange Rates</a:t>
            </a:r>
            <a:endParaRPr lang="en-US" dirty="0"/>
          </a:p>
          <a:p>
            <a:pPr lvl="1"/>
            <a:r>
              <a:rPr lang="en-US" dirty="0"/>
              <a:t>US wanted TPP to address currency undervaluation (which makes exports cheaper)</a:t>
            </a:r>
          </a:p>
          <a:p>
            <a:pPr lvl="1"/>
            <a:r>
              <a:rPr lang="en-US" dirty="0"/>
              <a:t>Resolution:  Side Agreement on Exchange Rates:  </a:t>
            </a:r>
          </a:p>
          <a:p>
            <a:pPr lvl="2"/>
            <a:r>
              <a:rPr lang="en-US" dirty="0"/>
              <a:t>Commitment to avoid manipulation</a:t>
            </a:r>
          </a:p>
          <a:p>
            <a:pPr lvl="2"/>
            <a:r>
              <a:rPr lang="en-US" dirty="0"/>
              <a:t>Transparency and Reporting</a:t>
            </a:r>
          </a:p>
          <a:p>
            <a:pPr lvl="2"/>
            <a:r>
              <a:rPr lang="en-US" dirty="0"/>
              <a:t>Group to meet at least annually to discuss macroeconomic and exchange rate issues</a:t>
            </a:r>
          </a:p>
          <a:p>
            <a:pPr lvl="2"/>
            <a:r>
              <a:rPr lang="en-US" dirty="0"/>
              <a:t>No enforcement mechanism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068806"/>
          </a:xfrm>
        </p:spPr>
        <p:txBody>
          <a:bodyPr/>
          <a:lstStyle/>
          <a:p>
            <a:r>
              <a:rPr lang="en-US" dirty="0" smtClean="0"/>
              <a:t>Preferential tariff cuts</a:t>
            </a:r>
          </a:p>
          <a:p>
            <a:pPr lvl="1"/>
            <a:r>
              <a:rPr lang="en-US" dirty="0" smtClean="0"/>
              <a:t>Pro:  trade creation</a:t>
            </a:r>
          </a:p>
          <a:p>
            <a:pPr lvl="2"/>
            <a:r>
              <a:rPr lang="en-US" dirty="0" smtClean="0"/>
              <a:t>Similar to the classic “gains from trade”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 smtClean="0"/>
              <a:t>Trade diversion</a:t>
            </a:r>
          </a:p>
          <a:p>
            <a:pPr lvl="2"/>
            <a:r>
              <a:rPr lang="en-US" dirty="0" smtClean="0"/>
              <a:t>Rules of origin (ROOs)</a:t>
            </a:r>
          </a:p>
          <a:p>
            <a:pPr lvl="2"/>
            <a:r>
              <a:rPr lang="en-US" dirty="0" smtClean="0"/>
              <a:t>Exemption of sensitive sectors</a:t>
            </a:r>
          </a:p>
          <a:p>
            <a:pPr lvl="3"/>
            <a:r>
              <a:rPr lang="en-US" dirty="0" smtClean="0"/>
              <a:t>Sensitive = Most likely to be trade-creating if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Pros and Cons of </a:t>
            </a:r>
            <a:r>
              <a:rPr lang="en-US" u="sng" dirty="0" smtClean="0"/>
              <a:t>all</a:t>
            </a:r>
            <a:r>
              <a:rPr lang="en-US" dirty="0" smtClean="0"/>
              <a:t> 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1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5090624"/>
          </a:xfrm>
        </p:spPr>
        <p:txBody>
          <a:bodyPr/>
          <a:lstStyle/>
          <a:p>
            <a:r>
              <a:rPr lang="en-US" dirty="0" smtClean="0"/>
              <a:t>Other aspects of actual FTAs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Extension to trade in services</a:t>
            </a:r>
          </a:p>
          <a:p>
            <a:pPr lvl="2"/>
            <a:r>
              <a:rPr lang="en-US" dirty="0" smtClean="0"/>
              <a:t>Harmonization of regulations</a:t>
            </a:r>
          </a:p>
          <a:p>
            <a:pPr lvl="1"/>
            <a:r>
              <a:rPr lang="en-US" dirty="0" smtClean="0"/>
              <a:t>Cons (?):  </a:t>
            </a:r>
          </a:p>
          <a:p>
            <a:pPr lvl="2"/>
            <a:r>
              <a:rPr lang="en-US" dirty="0" smtClean="0"/>
              <a:t>Extension of IP protection</a:t>
            </a:r>
          </a:p>
          <a:p>
            <a:pPr lvl="2"/>
            <a:r>
              <a:rPr lang="en-US" dirty="0" smtClean="0"/>
              <a:t>Trade enforcement of labor standards</a:t>
            </a:r>
          </a:p>
          <a:p>
            <a:pPr lvl="2"/>
            <a:r>
              <a:rPr lang="en-US" dirty="0" smtClean="0"/>
              <a:t>Trade enforcement of environmental standards</a:t>
            </a:r>
          </a:p>
          <a:p>
            <a:pPr lvl="2"/>
            <a:r>
              <a:rPr lang="en-US" dirty="0" smtClean="0"/>
              <a:t>Investor-State Dispute Settlement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Pros and Cons of </a:t>
            </a:r>
            <a:r>
              <a:rPr lang="en-US" u="sng" dirty="0"/>
              <a:t>all</a:t>
            </a:r>
            <a:r>
              <a:rPr lang="en-US" dirty="0"/>
              <a:t> FTAs </a:t>
            </a:r>
          </a:p>
        </p:txBody>
      </p:sp>
    </p:spTree>
    <p:extLst>
      <p:ext uri="{BB962C8B-B14F-4D97-AF65-F5344CB8AC3E}">
        <p14:creationId xmlns:p14="http://schemas.microsoft.com/office/powerpoint/2010/main" val="380950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647426"/>
          </a:xfrm>
        </p:spPr>
        <p:txBody>
          <a:bodyPr/>
          <a:lstStyle/>
          <a:p>
            <a:r>
              <a:rPr lang="en-US" dirty="0" smtClean="0"/>
              <a:t>Preferential tariff cuts</a:t>
            </a:r>
          </a:p>
          <a:p>
            <a:pPr lvl="1"/>
            <a:r>
              <a:rPr lang="en-US" dirty="0" smtClean="0"/>
              <a:t>Pros:  </a:t>
            </a:r>
          </a:p>
          <a:p>
            <a:pPr lvl="2"/>
            <a:r>
              <a:rPr lang="en-US" dirty="0" smtClean="0"/>
              <a:t>Larger potential for trade creation</a:t>
            </a:r>
          </a:p>
          <a:p>
            <a:pPr lvl="2"/>
            <a:r>
              <a:rPr lang="en-US" dirty="0" smtClean="0"/>
              <a:t>If ROOs are cumulative, less distorting</a:t>
            </a:r>
          </a:p>
          <a:p>
            <a:pPr lvl="2"/>
            <a:r>
              <a:rPr lang="en-US" dirty="0" smtClean="0"/>
              <a:t>Potential for adding members</a:t>
            </a:r>
          </a:p>
          <a:p>
            <a:pPr lvl="2"/>
            <a:r>
              <a:rPr lang="en-US" dirty="0" smtClean="0"/>
              <a:t>Replace multiple rules with a single set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/>
              <a:t>Though there are fewer outsiders, each </a:t>
            </a:r>
            <a:r>
              <a:rPr lang="en-US" dirty="0" smtClean="0"/>
              <a:t>is </a:t>
            </a:r>
            <a:r>
              <a:rPr lang="en-US" dirty="0"/>
              <a:t>harmed more by trade </a:t>
            </a:r>
            <a:r>
              <a:rPr lang="en-US" dirty="0" smtClean="0"/>
              <a:t>diversion</a:t>
            </a:r>
          </a:p>
          <a:p>
            <a:pPr lvl="2"/>
            <a:r>
              <a:rPr lang="en-US" dirty="0" smtClean="0"/>
              <a:t>In fact (in TPP) there is more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Additional Pros and Cons of </a:t>
            </a:r>
            <a:r>
              <a:rPr lang="en-US" u="sng" dirty="0" smtClean="0"/>
              <a:t>Mega</a:t>
            </a:r>
            <a:r>
              <a:rPr lang="en-US" dirty="0" smtClean="0"/>
              <a:t>-FTAs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1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874633"/>
          </a:xfrm>
        </p:spPr>
        <p:txBody>
          <a:bodyPr/>
          <a:lstStyle/>
          <a:p>
            <a:r>
              <a:rPr lang="en-US" dirty="0"/>
              <a:t>Other aspects of actual </a:t>
            </a:r>
            <a:r>
              <a:rPr lang="en-US" dirty="0" smtClean="0"/>
              <a:t>Mega-FTAs</a:t>
            </a:r>
            <a:endParaRPr lang="en-US" dirty="0"/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May contribute to broader and more uniform standards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 smtClean="0"/>
              <a:t>Their use as weapons of geopolitics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Additional Pros and Cons of </a:t>
            </a:r>
            <a:r>
              <a:rPr lang="en-US" u="sng" dirty="0" smtClean="0"/>
              <a:t>Mega</a:t>
            </a:r>
            <a:r>
              <a:rPr lang="en-US" dirty="0" smtClean="0"/>
              <a:t>-FTAs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2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3219343"/>
          </a:xfrm>
        </p:spPr>
        <p:txBody>
          <a:bodyPr/>
          <a:lstStyle/>
          <a:p>
            <a:r>
              <a:rPr lang="en-US" dirty="0" smtClean="0"/>
              <a:t>1995-2015</a:t>
            </a:r>
          </a:p>
          <a:p>
            <a:pPr lvl="1"/>
            <a:r>
              <a:rPr lang="en-US" dirty="0" smtClean="0"/>
              <a:t>Under WTO, only one Round of multilateral negotiations covering broad trade policy:  The Doha Round</a:t>
            </a:r>
          </a:p>
          <a:p>
            <a:pPr lvl="2"/>
            <a:r>
              <a:rPr lang="en-US" dirty="0" smtClean="0"/>
              <a:t>Began 2001</a:t>
            </a:r>
          </a:p>
          <a:p>
            <a:pPr lvl="2"/>
            <a:r>
              <a:rPr lang="en-US" dirty="0" smtClean="0"/>
              <a:t>Ended without success at Nairobi Ministerial December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</p:spTree>
    <p:extLst>
      <p:ext uri="{BB962C8B-B14F-4D97-AF65-F5344CB8AC3E}">
        <p14:creationId xmlns:p14="http://schemas.microsoft.com/office/powerpoint/2010/main" val="234560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2542234"/>
          </a:xfrm>
        </p:spPr>
        <p:txBody>
          <a:bodyPr/>
          <a:lstStyle/>
          <a:p>
            <a:r>
              <a:rPr lang="en-US" dirty="0" smtClean="0"/>
              <a:t>Might have created pressure to complete Doha Round.  </a:t>
            </a:r>
          </a:p>
          <a:p>
            <a:pPr lvl="1"/>
            <a:r>
              <a:rPr lang="en-US" dirty="0"/>
              <a:t>Possible, just as NAFTA motivated Uruguay </a:t>
            </a:r>
            <a:r>
              <a:rPr lang="en-US" dirty="0" smtClean="0"/>
              <a:t>Round</a:t>
            </a:r>
          </a:p>
          <a:p>
            <a:pPr lvl="1"/>
            <a:r>
              <a:rPr lang="en-US" dirty="0" smtClean="0"/>
              <a:t>Didn’t happen; Round is dead.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4351961"/>
          </a:xfrm>
        </p:spPr>
        <p:txBody>
          <a:bodyPr/>
          <a:lstStyle/>
          <a:p>
            <a:r>
              <a:rPr lang="en-US" dirty="0" smtClean="0"/>
              <a:t>By lowering trade barriers regionally, Mega-FTAs will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asten the decline of </a:t>
            </a:r>
            <a:r>
              <a:rPr lang="en-US" dirty="0" smtClean="0"/>
              <a:t>some uncompetitive </a:t>
            </a:r>
            <a:r>
              <a:rPr lang="en-US" dirty="0" smtClean="0"/>
              <a:t>industries,</a:t>
            </a:r>
          </a:p>
          <a:p>
            <a:pPr lvl="1"/>
            <a:r>
              <a:rPr lang="en-US" dirty="0" smtClean="0"/>
              <a:t>Thus gradually reduce political forces for protection</a:t>
            </a:r>
          </a:p>
          <a:p>
            <a:pPr lvl="1"/>
            <a:r>
              <a:rPr lang="en-US" dirty="0" smtClean="0"/>
              <a:t>This may reduce the need to use WTO-sanctioned administrative protection (anti-dumping,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3527120"/>
          </a:xfrm>
        </p:spPr>
        <p:txBody>
          <a:bodyPr/>
          <a:lstStyle/>
          <a:p>
            <a:r>
              <a:rPr lang="en-US" dirty="0" smtClean="0"/>
              <a:t>Trade disputes will have alternative </a:t>
            </a:r>
            <a:r>
              <a:rPr lang="en-US" dirty="0" err="1" smtClean="0"/>
              <a:t>fora</a:t>
            </a:r>
            <a:r>
              <a:rPr lang="en-US" dirty="0" smtClean="0"/>
              <a:t> in which to be settled:  Choice between WTO panels and FTA panels</a:t>
            </a:r>
          </a:p>
          <a:p>
            <a:pPr lvl="1"/>
            <a:r>
              <a:rPr lang="en-US" dirty="0" smtClean="0"/>
              <a:t>This may lessen the role of the WTO Dispute Settlement Mechanism</a:t>
            </a:r>
          </a:p>
          <a:p>
            <a:pPr lvl="1"/>
            <a:r>
              <a:rPr lang="en-US" dirty="0" smtClean="0"/>
              <a:t>But it will remain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3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4228849"/>
          </a:xfrm>
        </p:spPr>
        <p:txBody>
          <a:bodyPr/>
          <a:lstStyle/>
          <a:p>
            <a:r>
              <a:rPr lang="en-US" dirty="0" smtClean="0"/>
              <a:t>WTO will continue to be important for plurilateral negotiations on issues that transcend the Mega-FTAs</a:t>
            </a:r>
          </a:p>
          <a:p>
            <a:r>
              <a:rPr lang="en-US" dirty="0" smtClean="0"/>
              <a:t>Some issues that lend themselves neither to plurilateral agreements not to Mega-FTAs will remain unresolved</a:t>
            </a:r>
          </a:p>
          <a:p>
            <a:pPr lvl="1"/>
            <a:r>
              <a:rPr lang="en-US" dirty="0" smtClean="0"/>
              <a:t>Most important:  Subsidies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044184"/>
          </a:xfrm>
        </p:spPr>
        <p:txBody>
          <a:bodyPr/>
          <a:lstStyle/>
          <a:p>
            <a:r>
              <a:rPr lang="en-US" sz="2800" dirty="0" smtClean="0"/>
              <a:t>Ideally, they will move the world in the direction of global free trade</a:t>
            </a:r>
          </a:p>
          <a:p>
            <a:r>
              <a:rPr lang="en-US" sz="2800" dirty="0" smtClean="0"/>
              <a:t>But because of their size, each may fall short of that ideal even internally</a:t>
            </a:r>
          </a:p>
          <a:p>
            <a:pPr lvl="1"/>
            <a:r>
              <a:rPr lang="en-US" sz="2400" dirty="0" smtClean="0"/>
              <a:t>Rules of origin undermine their benefits</a:t>
            </a:r>
          </a:p>
          <a:p>
            <a:pPr lvl="1"/>
            <a:r>
              <a:rPr lang="en-US" sz="2400" dirty="0" smtClean="0"/>
              <a:t>Exemption of “sensitive sectors” will systematically </a:t>
            </a:r>
            <a:r>
              <a:rPr lang="en-US" dirty="0" smtClean="0"/>
              <a:t>r</a:t>
            </a:r>
            <a:r>
              <a:rPr lang="en-US" sz="2400" dirty="0" smtClean="0"/>
              <a:t>educe beneficial trade creation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the World Trading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1963614"/>
          </a:xfrm>
        </p:spPr>
        <p:txBody>
          <a:bodyPr/>
          <a:lstStyle/>
          <a:p>
            <a:r>
              <a:rPr lang="en-US" dirty="0" smtClean="0"/>
              <a:t>1995-2015</a:t>
            </a:r>
          </a:p>
          <a:p>
            <a:pPr lvl="1"/>
            <a:r>
              <a:rPr lang="en-US" dirty="0" smtClean="0"/>
              <a:t>Only multilateral success has been the 2014 “Bali Package” dealing primarily with Trade Facilitation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</p:spTree>
    <p:extLst>
      <p:ext uri="{BB962C8B-B14F-4D97-AF65-F5344CB8AC3E}">
        <p14:creationId xmlns:p14="http://schemas.microsoft.com/office/powerpoint/2010/main" val="261484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714590"/>
          </a:xfrm>
        </p:spPr>
        <p:txBody>
          <a:bodyPr/>
          <a:lstStyle/>
          <a:p>
            <a:r>
              <a:rPr lang="en-US" dirty="0" smtClean="0"/>
              <a:t>1995-2015</a:t>
            </a:r>
          </a:p>
          <a:p>
            <a:pPr lvl="1"/>
            <a:r>
              <a:rPr lang="en-US" dirty="0" smtClean="0"/>
              <a:t>Other negotiations under WTO have been “plurilateral”</a:t>
            </a:r>
          </a:p>
          <a:p>
            <a:pPr lvl="2"/>
            <a:r>
              <a:rPr lang="en-US" dirty="0" smtClean="0"/>
              <a:t>Involve a subset of WTO members in agreements that others may or may not choose to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</p:spTree>
    <p:extLst>
      <p:ext uri="{BB962C8B-B14F-4D97-AF65-F5344CB8AC3E}">
        <p14:creationId xmlns:p14="http://schemas.microsoft.com/office/powerpoint/2010/main" val="69145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345257"/>
          </a:xfrm>
        </p:spPr>
        <p:txBody>
          <a:bodyPr/>
          <a:lstStyle/>
          <a:p>
            <a:r>
              <a:rPr lang="en-US" dirty="0" smtClean="0"/>
              <a:t>1995-2015</a:t>
            </a:r>
          </a:p>
          <a:p>
            <a:pPr lvl="1"/>
            <a:r>
              <a:rPr lang="en-US" dirty="0" smtClean="0"/>
              <a:t>Instead, Free Trade Agreements (FTAs) have proliferated</a:t>
            </a:r>
          </a:p>
          <a:p>
            <a:pPr lvl="2"/>
            <a:r>
              <a:rPr lang="en-US" dirty="0" smtClean="0"/>
              <a:t>Mostly zero tariffs within only a group of 2 or more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</p:spTree>
    <p:extLst>
      <p:ext uri="{BB962C8B-B14F-4D97-AF65-F5344CB8AC3E}">
        <p14:creationId xmlns:p14="http://schemas.microsoft.com/office/powerpoint/2010/main" val="180457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884333" y="1168401"/>
            <a:ext cx="8467" cy="4207933"/>
          </a:xfrm>
          <a:prstGeom prst="line">
            <a:avLst/>
          </a:prstGeom>
          <a:ln>
            <a:solidFill>
              <a:srgbClr val="0072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4667" y="728134"/>
            <a:ext cx="140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212"/>
                </a:solidFill>
              </a:rPr>
              <a:t>WTO</a:t>
            </a:r>
            <a:endParaRPr lang="en-US" sz="2800" dirty="0">
              <a:solidFill>
                <a:srgbClr val="007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9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225777"/>
              </p:ext>
            </p:extLst>
          </p:nvPr>
        </p:nvGraphicFramePr>
        <p:xfrm>
          <a:off x="1447800" y="748823"/>
          <a:ext cx="7239000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US FTAs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1985 Israel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2004 CAFTA-DR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1989 Canada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2005 </a:t>
                      </a:r>
                      <a:r>
                        <a:rPr lang="en-US" sz="2800" baseline="0" dirty="0" smtClean="0"/>
                        <a:t>Bahrain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1992 NAFTA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2006 Oman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2000 Jordan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2006 Colombia*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2003 Singapore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2006 Peru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2003 Chile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2007 Panama*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2004 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2007 Korea*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2004 Morocco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563725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Years are dates FTAs on goods were signed.</a:t>
            </a:r>
          </a:p>
          <a:p>
            <a:r>
              <a:rPr lang="en-US" dirty="0" smtClean="0"/>
              <a:t>*Entry into force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36505</TotalTime>
  <Words>1406</Words>
  <Application>Microsoft Macintosh PowerPoint</Application>
  <PresentationFormat>On-screen Show (4:3)</PresentationFormat>
  <Paragraphs>259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ford-school-ppt-template_11-12_light</vt:lpstr>
      <vt:lpstr>The Topography of the New Landscape of International Trade Negotiations </vt:lpstr>
      <vt:lpstr>How Trade Negotiations Have Changed</vt:lpstr>
      <vt:lpstr>PowerPoint Presentation</vt:lpstr>
      <vt:lpstr>How Trade Negotiations Have Changed</vt:lpstr>
      <vt:lpstr>How Trade Negotiations Have Changed</vt:lpstr>
      <vt:lpstr>How Trade Negotiations Have Changed</vt:lpstr>
      <vt:lpstr>How Trade Negotiations Have Changed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“Mega-FTAs”</vt:lpstr>
      <vt:lpstr>Today:  New “Mega-FTAs”</vt:lpstr>
      <vt:lpstr>PowerPoint Presentation</vt:lpstr>
      <vt:lpstr>Today:  New “Mega-FTAs”</vt:lpstr>
      <vt:lpstr>Today:  New “Mega-FTAs”</vt:lpstr>
      <vt:lpstr>More on TPP</vt:lpstr>
      <vt:lpstr>PowerPoint Presentation</vt:lpstr>
      <vt:lpstr>What Is the TPP?</vt:lpstr>
      <vt:lpstr>Oddities of the TPP</vt:lpstr>
      <vt:lpstr>PowerPoint Presentation</vt:lpstr>
      <vt:lpstr>PowerPoint Presentation</vt:lpstr>
      <vt:lpstr>Oddities of the TPP</vt:lpstr>
      <vt:lpstr>Oddities of the TPP</vt:lpstr>
      <vt:lpstr>Oddities of the TPP</vt:lpstr>
      <vt:lpstr>Oddities of the TPP</vt:lpstr>
      <vt:lpstr>Pros and Cons of all FTAs </vt:lpstr>
      <vt:lpstr>Pros and Cons of all FTAs </vt:lpstr>
      <vt:lpstr>Additional Pros and Cons of Mega-FTAs </vt:lpstr>
      <vt:lpstr>Additional Pros and Cons of Mega-FTAs </vt:lpstr>
      <vt:lpstr>Implications of Mega-FTAs for the WTO </vt:lpstr>
      <vt:lpstr>Implications of Mega-FTAs for the WTO </vt:lpstr>
      <vt:lpstr>Implications of Mega-FTAs for the WTO </vt:lpstr>
      <vt:lpstr>Implications of Mega-FTAs for the WTO </vt:lpstr>
      <vt:lpstr>Implications of Mega-FTAs for the World Trading System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Alan Deardorff</cp:lastModifiedBy>
  <cp:revision>101</cp:revision>
  <dcterms:created xsi:type="dcterms:W3CDTF">2011-07-06T15:52:55Z</dcterms:created>
  <dcterms:modified xsi:type="dcterms:W3CDTF">2016-04-02T16:02:04Z</dcterms:modified>
</cp:coreProperties>
</file>